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7" r:id="rId3"/>
    <p:sldId id="262" r:id="rId4"/>
    <p:sldId id="269" r:id="rId5"/>
    <p:sldId id="271" r:id="rId6"/>
    <p:sldId id="270" r:id="rId7"/>
    <p:sldId id="258" r:id="rId8"/>
    <p:sldId id="259" r:id="rId9"/>
    <p:sldId id="260" r:id="rId10"/>
    <p:sldId id="261" r:id="rId11"/>
    <p:sldId id="263" r:id="rId12"/>
    <p:sldId id="268" r:id="rId13"/>
    <p:sldId id="264" r:id="rId14"/>
    <p:sldId id="26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0499" autoAdjust="0"/>
  </p:normalViewPr>
  <p:slideViewPr>
    <p:cSldViewPr>
      <p:cViewPr>
        <p:scale>
          <a:sx n="114" d="100"/>
          <a:sy n="114" d="100"/>
        </p:scale>
        <p:origin x="-156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296E2-B652-415D-AF54-4AB5395C250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6F86A-BD91-49F7-8B32-0356FBA27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1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 being filled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0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a live walk through of the many, many features and capabilities</a:t>
            </a:r>
            <a:r>
              <a:rPr lang="en-US" baseline="0" dirty="0" smtClean="0"/>
              <a:t> of this single toolbar. It covers a huge range of helpful tools.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Next several slides are part of the</a:t>
            </a:r>
            <a:r>
              <a:rPr lang="en-US" baseline="0" dirty="0" smtClean="0"/>
              <a:t> initial overview, looking at range of developer roles and related tools, as well as emphasize the overlap of these roles/tools. They are mostly for the purpose of the documenting the wide range of tools, for later digestion, and I will be going through these quickly and will not be spending any time on details regarding what </a:t>
            </a:r>
            <a:r>
              <a:rPr lang="en-US" baseline="0" smtClean="0"/>
              <a:t>thesedo</a:t>
            </a:r>
            <a:r>
              <a:rPr lang="en-US" baseline="0" dirty="0" smtClean="0"/>
              <a:t> specifically/how they work.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8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 tools are browser extensions or plug-ins,</a:t>
            </a:r>
            <a:r>
              <a:rPr lang="en-US" baseline="0" dirty="0" smtClean="0"/>
              <a:t> though all are browser-based. A little caution: some do require installing an applet or client on your local computer. </a:t>
            </a:r>
          </a:p>
          <a:p>
            <a:r>
              <a:rPr lang="en-US" baseline="0" dirty="0" smtClean="0"/>
              <a:t>Some available through browser toolbars, some as icons on your browser, others through right (alternate) click context menus.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I mean for every face of web development!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be looking closely at the capacity for</a:t>
            </a:r>
            <a:r>
              <a:rPr lang="en-US" baseline="0" dirty="0" smtClean="0"/>
              <a:t> page analysis available with the Web Developer toolbar following this overview. WDT is highlighted because it contains tools that belong to many of the following categories.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1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be filling</a:t>
            </a:r>
            <a:r>
              <a:rPr lang="en-US" baseline="0" dirty="0" smtClean="0"/>
              <a:t> this in</a:t>
            </a:r>
            <a:r>
              <a:rPr lang="en-US" dirty="0" smtClean="0"/>
              <a:t> a bit more,</a:t>
            </a:r>
            <a:r>
              <a:rPr lang="en-US" baseline="0" dirty="0" smtClean="0"/>
              <a:t> especially </a:t>
            </a:r>
            <a:r>
              <a:rPr lang="en-US" dirty="0" smtClean="0"/>
              <a:t>since it is a high value target.</a:t>
            </a:r>
          </a:p>
          <a:p>
            <a:r>
              <a:rPr lang="en-US" sz="1200" smtClean="0"/>
              <a:t>www.standards-schmandards.com/projects/fangs/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80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Rachell will help cover this group</a:t>
            </a:r>
            <a:r>
              <a:rPr lang="en-US" baseline="0" dirty="0" smtClean="0"/>
              <a:t> of tools.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1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</a:t>
            </a:r>
            <a:r>
              <a:rPr lang="en-US" dirty="0" smtClean="0"/>
              <a:t>this over for other key tools and/or websites</a:t>
            </a:r>
            <a:r>
              <a:rPr lang="en-US" dirty="0" smtClean="0"/>
              <a:t>? Anyone?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do much with this stuff and so am unfamiliar with browser tools. I have and have used some local applications such</a:t>
            </a:r>
            <a:r>
              <a:rPr lang="en-US" baseline="0" dirty="0" smtClean="0"/>
              <a:t> as </a:t>
            </a:r>
            <a:r>
              <a:rPr lang="en-US" baseline="0" dirty="0" err="1" smtClean="0"/>
              <a:t>cinemaforge</a:t>
            </a:r>
            <a:r>
              <a:rPr lang="en-US" baseline="0" dirty="0" smtClean="0"/>
              <a:t> and some audible.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F86A-BD91-49F7-8B32-0356FBA270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402F24-B7DE-40EC-AF7A-3B4AA9177A7E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93F02-B51E-4DE6-84B7-C0AF3D9D47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it.ncsu.edu/itaccess/web-accessibility-testing-resources" TargetMode="External"/><Relationship Id="rId2" Type="http://schemas.openxmlformats.org/officeDocument/2006/relationships/hyperlink" Target="http://www.standards-schmandards.com/projects/fang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rowsershot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447800"/>
            <a:ext cx="6400800" cy="17021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Browser-based Web </a:t>
            </a:r>
            <a:r>
              <a:rPr lang="en-US" dirty="0" smtClean="0"/>
              <a:t>Developer </a:t>
            </a:r>
            <a:r>
              <a:rPr lang="en-US" dirty="0"/>
              <a:t>T</a:t>
            </a:r>
            <a:r>
              <a:rPr lang="en-US" dirty="0" smtClean="0"/>
              <a:t>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UNC Webmasters Meeting</a:t>
            </a:r>
          </a:p>
          <a:p>
            <a:r>
              <a:rPr lang="en-US" dirty="0" smtClean="0"/>
              <a:t>March 2,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1800" dirty="0" smtClean="0"/>
              <a:t>Developing and analyzing the visual structure of page, image management, working with style sheets (CSS), cross browser review</a:t>
            </a:r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r>
              <a:rPr lang="en-US" sz="1800" b="1" dirty="0"/>
              <a:t>Tools</a:t>
            </a:r>
            <a:r>
              <a:rPr lang="en-US" sz="1800" dirty="0"/>
              <a:t>: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>
                <a:solidFill>
                  <a:schemeClr val="accent4"/>
                </a:solidFill>
              </a:rPr>
              <a:t>Web Developer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toolbar)</a:t>
            </a:r>
            <a:endParaRPr lang="en-US" sz="1800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smtClean="0"/>
              <a:t>Firebug</a:t>
            </a:r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/>
              <a:t>Rainbow color </a:t>
            </a:r>
            <a:r>
              <a:rPr lang="en-US" sz="1800" dirty="0" smtClean="0"/>
              <a:t>tools</a:t>
            </a:r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 smtClean="0"/>
              <a:t>ColorZilla</a:t>
            </a:r>
            <a:endParaRPr lang="en-US" sz="1800" dirty="0"/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 smtClean="0"/>
              <a:t>Fireshot</a:t>
            </a:r>
            <a:endParaRPr lang="en-US" sz="1800" dirty="0"/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/>
              <a:t>Screengrab</a:t>
            </a:r>
            <a:r>
              <a:rPr lang="en-US" sz="1800" dirty="0"/>
              <a:t> (incompatible with FF9.x </a:t>
            </a:r>
            <a:r>
              <a:rPr lang="en-US" sz="1800" dirty="0" smtClean="0"/>
              <a:t>+)</a:t>
            </a:r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/>
              <a:t>MeasureIt</a:t>
            </a:r>
            <a:endParaRPr lang="en-US" sz="1800" dirty="0"/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 smtClean="0"/>
              <a:t>FontFinder</a:t>
            </a:r>
            <a:endParaRPr lang="en-US" sz="1800" dirty="0" smtClean="0"/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 err="1" smtClean="0"/>
              <a:t>Browsershot</a:t>
            </a:r>
            <a:r>
              <a:rPr lang="en-US" sz="1800" dirty="0" smtClean="0"/>
              <a:t> (external link: http</a:t>
            </a:r>
            <a:r>
              <a:rPr lang="en-US" sz="1800" dirty="0"/>
              <a:t>://browsershots.org</a:t>
            </a:r>
            <a:r>
              <a:rPr lang="en-US" sz="1800" dirty="0" smtClean="0"/>
              <a:t>/)</a:t>
            </a:r>
          </a:p>
          <a:p>
            <a:pPr lvl="0"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800" dirty="0"/>
              <a:t>http://crossbrowsertesting.com/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/>
              <a:t>Page </a:t>
            </a:r>
            <a:r>
              <a:rPr lang="en-US" sz="2800" dirty="0" smtClean="0"/>
              <a:t>Layout </a:t>
            </a:r>
            <a:r>
              <a:rPr lang="en-US" sz="2800" dirty="0"/>
              <a:t>and </a:t>
            </a:r>
            <a:r>
              <a:rPr lang="en-US" sz="2800" dirty="0" smtClean="0"/>
              <a:t>Graphic Design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7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/>
              <a:t>Programming </a:t>
            </a:r>
            <a:r>
              <a:rPr lang="en-US" sz="1800" dirty="0" smtClean="0"/>
              <a:t>checkers/validators and tips. A number of these involve links to external websites</a:t>
            </a:r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r>
              <a:rPr lang="en-US" sz="1800" b="1" dirty="0"/>
              <a:t>Tools</a:t>
            </a:r>
            <a:r>
              <a:rPr lang="en-US" sz="1800" dirty="0"/>
              <a:t>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Firefox PHP Developer Toolbar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Easy PHP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Asp.Net</a:t>
            </a:r>
            <a:r>
              <a:rPr lang="en-US" sz="1800" dirty="0" smtClean="0"/>
              <a:t> Menu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Javascript</a:t>
            </a:r>
            <a:r>
              <a:rPr lang="en-US" sz="1800" dirty="0" smtClean="0"/>
              <a:t> Debugger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Railsbug</a:t>
            </a:r>
            <a:endParaRPr lang="en-US" sz="1800" dirty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/>
              <a:t>MySQL query </a:t>
            </a:r>
            <a:r>
              <a:rPr lang="en-US" sz="1800" dirty="0" smtClean="0"/>
              <a:t>builders (most of </a:t>
            </a:r>
            <a:r>
              <a:rPr lang="en-US" sz="1800" dirty="0" smtClean="0"/>
              <a:t>these </a:t>
            </a:r>
            <a:r>
              <a:rPr lang="en-US" sz="1800" dirty="0" smtClean="0"/>
              <a:t>are desktop applications)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ODBC Bridge for HTML5</a:t>
            </a:r>
            <a:endParaRPr lang="en-US" sz="18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Programming/coding/scripting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27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Any extensions for this?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/>
              <a:t>Multimedia - audio/visual </a:t>
            </a:r>
            <a:r>
              <a:rPr lang="en-US" sz="3200" dirty="0" smtClean="0"/>
              <a:t>components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60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/>
              <a:t>Many of these are more for web site administrators but may also be use for site developers. Just a few to give you the kind range these encompass.</a:t>
            </a:r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r>
              <a:rPr lang="en-US" sz="1800" b="1" dirty="0" smtClean="0"/>
              <a:t>Tools: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OpenWith</a:t>
            </a:r>
            <a:endParaRPr lang="en-US" sz="18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dirty="0"/>
              <a:t>launches the html/</a:t>
            </a:r>
            <a:r>
              <a:rPr lang="en-US" sz="1400" dirty="0" err="1"/>
              <a:t>php</a:t>
            </a:r>
            <a:r>
              <a:rPr lang="en-US" sz="1400" dirty="0"/>
              <a:t>/</a:t>
            </a:r>
            <a:r>
              <a:rPr lang="en-US" sz="1400" dirty="0" err="1"/>
              <a:t>js</a:t>
            </a:r>
            <a:r>
              <a:rPr lang="en-US" sz="1400" dirty="0"/>
              <a:t>-files you are working on in your web application from a </a:t>
            </a:r>
            <a:r>
              <a:rPr lang="en-US" sz="1400" dirty="0" smtClean="0"/>
              <a:t>list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PDFescape</a:t>
            </a:r>
            <a:r>
              <a:rPr lang="en-US" sz="1800" dirty="0" smtClean="0"/>
              <a:t>—PDF editor (free)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WHOIS Lookup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DNSQueries.com Toolbar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QR Code Creators/Readers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Websecurify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Other Developer </a:t>
            </a:r>
            <a:r>
              <a:rPr lang="en-US" sz="2800" smtClean="0"/>
              <a:t>Related Extensions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2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144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Web Developer Toolbar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brief look at the many features available with this single toolbar plug-in: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hlinkClick r:id="rId2"/>
              </a:rPr>
              <a:t>https://addons.mozilla.org/en-US/firefox/ </a:t>
            </a:r>
            <a:endParaRPr lang="en-US" sz="1800" dirty="0" smtClean="0">
              <a:solidFill>
                <a:srgbClr val="0070C0"/>
              </a:solidFill>
              <a:hlinkClick r:id="rId2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://www.standards-schmandards.com/projects/fangs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/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oit.ncsu.edu/itaccess/web-accessibility-testing-resources</a:t>
            </a:r>
            <a:endParaRPr lang="en-US" sz="1800" u="sng" dirty="0" smtClean="0"/>
          </a:p>
          <a:p>
            <a:pPr>
              <a:buFont typeface="Wingdings" pitchFamily="2" charset="2"/>
              <a:buChar char="Ø"/>
            </a:pPr>
            <a:r>
              <a:rPr lang="en-US" sz="1800" u="sng" dirty="0">
                <a:hlinkClick r:id="rId4"/>
              </a:rPr>
              <a:t>http://browsershots.org</a:t>
            </a:r>
            <a:r>
              <a:rPr lang="en-US" sz="1800" u="sng" dirty="0" smtClean="0">
                <a:hlinkClick r:id="rId4"/>
              </a:rPr>
              <a:t>/</a:t>
            </a:r>
            <a:endParaRPr lang="en-US" sz="1800" u="sng" dirty="0" smtClean="0"/>
          </a:p>
          <a:p>
            <a:pPr>
              <a:buFont typeface="Wingdings" pitchFamily="2" charset="2"/>
              <a:buChar char="Ø"/>
            </a:pPr>
            <a:endParaRPr lang="en-US" sz="1800" u="sng" dirty="0" smtClean="0"/>
          </a:p>
          <a:p>
            <a:pPr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Resources and links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86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997688"/>
          </a:xfrm>
        </p:spPr>
        <p:txBody>
          <a:bodyPr/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2438400"/>
            <a:ext cx="4608513" cy="1948200"/>
          </a:xfrm>
        </p:spPr>
        <p:txBody>
          <a:bodyPr/>
          <a:lstStyle/>
          <a:p>
            <a:r>
              <a:rPr lang="en-US" dirty="0" smtClean="0"/>
              <a:t>An amazing range of possibilities, covering virtually every aspect involved in web page/site development!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000" dirty="0" smtClean="0"/>
              <a:t>There are several types of browser-based tools, and available to Firefox, Chrome, and MSIE:</a:t>
            </a:r>
          </a:p>
          <a:p>
            <a:pPr marL="109728" indent="0">
              <a:buNone/>
            </a:pPr>
            <a:endParaRPr lang="en-US" sz="1200" dirty="0"/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Browser </a:t>
            </a:r>
            <a:r>
              <a:rPr lang="en-US" sz="1800" dirty="0" smtClean="0"/>
              <a:t>toolbars—combine multiple tools into integrated group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Full fledged menu bars are installed on the browser</a:t>
            </a:r>
          </a:p>
          <a:p>
            <a:pPr lvl="2">
              <a:spcAft>
                <a:spcPts val="300"/>
              </a:spcAft>
              <a:buFont typeface="Wingdings" pitchFamily="2" charset="2"/>
              <a:buChar char="Ø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 Developer, WAVE, FF Accessibility Extension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Browser extensions/plug-ins—these do one or two functions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Show up as an icon on your browser (icon location depends on browser and/or browser version), or is available from the Menu Bar</a:t>
            </a:r>
          </a:p>
          <a:p>
            <a:pPr lvl="2">
              <a:spcAft>
                <a:spcPts val="300"/>
              </a:spcAft>
              <a:buFont typeface="Wingdings" pitchFamily="2" charset="2"/>
              <a:buChar char="Ø"/>
            </a:pP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Colorzilla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Fireshot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WAVE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Local applications/applets that interact with your browser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Must be downloaded and installed on your local computer</a:t>
            </a:r>
          </a:p>
          <a:p>
            <a:pPr lvl="2">
              <a:spcAft>
                <a:spcPts val="300"/>
              </a:spcAft>
              <a:buFont typeface="Wingdings" pitchFamily="2" charset="2"/>
              <a:buChar char="Ø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HTML Validator,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Foxit PDF Reader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Links to external Web </a:t>
            </a:r>
            <a:r>
              <a:rPr lang="en-US" sz="1800" dirty="0" smtClean="0"/>
              <a:t>resources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Create a Bookmarks Toolbar folder to hold these</a:t>
            </a:r>
          </a:p>
          <a:p>
            <a:pPr lvl="2">
              <a:buFont typeface="Wingdings" pitchFamily="2" charset="2"/>
              <a:buChar char="Ø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WAVE,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Filezilla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(FTP client),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Browsershot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(browsershots.org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/)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Built in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ea typeface="Tahoma" pitchFamily="34" charset="0"/>
                <a:cs typeface="Tahoma" pitchFamily="34" charset="0"/>
              </a:rPr>
              <a:t>In MSIE 9 the F12 key opens a Firebug like window</a:t>
            </a:r>
          </a:p>
          <a:p>
            <a:pPr marL="630936" lvl="2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Types of Tools Available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2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724400"/>
            <a:ext cx="3974592" cy="1545102"/>
          </a:xfrm>
        </p:spPr>
        <p:txBody>
          <a:bodyPr/>
          <a:lstStyle/>
          <a:p>
            <a:pPr algn="l"/>
            <a:r>
              <a:rPr lang="en-US" dirty="0" smtClean="0"/>
              <a:t>A few full featured extensions show as a possible toolbar selection under View -&gt; Toolbars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762000"/>
            <a:ext cx="7479792" cy="4038600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Toolbars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781" y="1524000"/>
            <a:ext cx="36671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3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95800" y="3581400"/>
            <a:ext cx="3974592" cy="2514600"/>
          </a:xfrm>
        </p:spPr>
        <p:txBody>
          <a:bodyPr/>
          <a:lstStyle/>
          <a:p>
            <a:pPr algn="l"/>
            <a:r>
              <a:rPr lang="en-US" dirty="0" smtClean="0"/>
              <a:t>A few have their own full tool bar.</a:t>
            </a:r>
          </a:p>
          <a:p>
            <a:pPr algn="l"/>
            <a:r>
              <a:rPr lang="en-US" dirty="0" smtClean="0"/>
              <a:t>Many other extensions show up on the upper right of the browser as icons. </a:t>
            </a:r>
          </a:p>
          <a:p>
            <a:pPr algn="l"/>
            <a:r>
              <a:rPr lang="en-US" dirty="0" smtClean="0"/>
              <a:t>And still others show at the bottom of the browser. This is the Add-on Bar, under menu bar choices.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480300" cy="68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03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572000"/>
            <a:ext cx="3974592" cy="1164102"/>
          </a:xfrm>
        </p:spPr>
        <p:txBody>
          <a:bodyPr/>
          <a:lstStyle/>
          <a:p>
            <a:pPr algn="l"/>
            <a:r>
              <a:rPr lang="en-US" dirty="0"/>
              <a:t>T</a:t>
            </a:r>
            <a:r>
              <a:rPr lang="en-US" dirty="0" smtClean="0"/>
              <a:t>he UIUC Accessibility extension adds itself to the main Menu </a:t>
            </a:r>
            <a:r>
              <a:rPr lang="en-US" dirty="0"/>
              <a:t>Bar </a:t>
            </a:r>
            <a:r>
              <a:rPr lang="en-US" dirty="0" smtClean="0"/>
              <a:t>and so the features are available directly from here.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Special addition to toolbar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95" y="990600"/>
            <a:ext cx="57626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9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sz="3300" dirty="0" smtClean="0"/>
              <a:t>Web site/page development involves many discreet, though sometimes also overlapping, skillsets:</a:t>
            </a:r>
          </a:p>
          <a:p>
            <a:pPr marL="109728" indent="0">
              <a:buNone/>
            </a:pPr>
            <a:endParaRPr lang="en-US" sz="2900" dirty="0" smtClean="0"/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/>
              <a:t>Page analysis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900" dirty="0"/>
              <a:t>examine/assess numerous underlying properties of a page 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/>
              <a:t>Usability and accessibility implementation and validation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/>
              <a:t>Page layout and design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900" dirty="0"/>
              <a:t>Image management, CSS and 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 smtClean="0"/>
              <a:t>Programming/coding/scripting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900" dirty="0" smtClean="0"/>
              <a:t>HTML, PHP, ASP, ColdFusion, JavaScript—markup help and debugging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 smtClean="0"/>
              <a:t>Multimedia </a:t>
            </a:r>
            <a:r>
              <a:rPr lang="en-US" sz="3300" dirty="0"/>
              <a:t>- </a:t>
            </a:r>
            <a:r>
              <a:rPr lang="en-US" sz="3300" dirty="0" smtClean="0"/>
              <a:t>audio/visual components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i="1" dirty="0" smtClean="0"/>
              <a:t>Content and asset management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i="1" dirty="0"/>
              <a:t>Database administration and </a:t>
            </a:r>
            <a:r>
              <a:rPr lang="en-US" sz="3300" i="1" dirty="0" smtClean="0"/>
              <a:t>management?</a:t>
            </a:r>
            <a:endParaRPr lang="en-US" sz="3300" i="1" dirty="0"/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 smtClean="0"/>
              <a:t>Analytics and Search Engine Optimization (SEO)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900" dirty="0" smtClean="0"/>
              <a:t>Understand how site visitors actually use/travel your site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900" dirty="0" smtClean="0"/>
              <a:t>Improve your site’s search engine ranking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300" dirty="0" smtClean="0"/>
              <a:t>Much more … </a:t>
            </a:r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Tools for every facet of web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6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1800" dirty="0" smtClean="0"/>
              <a:t>Ensuring </a:t>
            </a:r>
            <a:r>
              <a:rPr lang="en-US" sz="1800" dirty="0"/>
              <a:t>HTML, CSS, JavaScript, etc., validation </a:t>
            </a: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Assessing document structure, </a:t>
            </a:r>
            <a:r>
              <a:rPr lang="en-US" sz="1800" dirty="0" smtClean="0"/>
              <a:t>performance </a:t>
            </a:r>
            <a:r>
              <a:rPr lang="en-US" sz="1800" dirty="0"/>
              <a:t>analysis, broken links, etc.</a:t>
            </a:r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r>
              <a:rPr lang="en-US" sz="1800" b="1" dirty="0" smtClean="0"/>
              <a:t>Tools</a:t>
            </a:r>
            <a:r>
              <a:rPr lang="en-US" sz="1800" dirty="0" smtClean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4"/>
                </a:solidFill>
              </a:rPr>
              <a:t>Web Developer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(toolbar)</a:t>
            </a:r>
            <a:endParaRPr lang="en-US" sz="1800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Firebug—unique in that it has 175+ add-ons to enhance it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/>
              <a:t>Yslow</a:t>
            </a:r>
            <a:r>
              <a:rPr lang="en-US" sz="1800" dirty="0"/>
              <a:t> (requires Firebug</a:t>
            </a:r>
            <a:r>
              <a:rPr lang="en-US" sz="1800" dirty="0" smtClean="0"/>
              <a:t>) – page performance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LinkChecker</a:t>
            </a:r>
            <a:endParaRPr lang="en-US" sz="18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/>
              <a:t>Total Validator (</a:t>
            </a:r>
            <a:r>
              <a:rPr lang="en-US" sz="1800" dirty="0" smtClean="0"/>
              <a:t>toolbar, local client applet)</a:t>
            </a:r>
            <a:endParaRPr lang="en-US" sz="1800" i="1" dirty="0"/>
          </a:p>
          <a:p>
            <a:pPr lvl="0">
              <a:lnSpc>
                <a:spcPct val="150000"/>
              </a:lnSpc>
            </a:pPr>
            <a:r>
              <a:rPr lang="en-US" sz="1800" dirty="0" smtClean="0"/>
              <a:t>HTML Validator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SeoQuake</a:t>
            </a:r>
            <a:r>
              <a:rPr lang="en-US" sz="1800" dirty="0" smtClean="0"/>
              <a:t> </a:t>
            </a:r>
            <a:r>
              <a:rPr lang="en-US" sz="1800" dirty="0"/>
              <a:t>&amp; Website </a:t>
            </a:r>
            <a:r>
              <a:rPr lang="en-US" sz="1800" dirty="0" smtClean="0"/>
              <a:t>Analysis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WAVE (external </a:t>
            </a:r>
            <a:r>
              <a:rPr lang="en-US" sz="1800" dirty="0"/>
              <a:t>site with local client </a:t>
            </a:r>
            <a:r>
              <a:rPr lang="en-US" sz="1800" dirty="0" smtClean="0"/>
              <a:t>applet)</a:t>
            </a:r>
            <a:endParaRPr lang="en-US" sz="1800" dirty="0"/>
          </a:p>
          <a:p>
            <a:pPr lvl="0"/>
            <a:endParaRPr lang="en-US" sz="1600" dirty="0"/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dirty="0"/>
              <a:t>Page </a:t>
            </a:r>
            <a:r>
              <a:rPr lang="en-US" sz="2800" dirty="0" smtClean="0"/>
              <a:t>analysis—looking behind the scenes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46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/>
              <a:t>V</a:t>
            </a:r>
            <a:r>
              <a:rPr lang="en-US" sz="1800" dirty="0" smtClean="0"/>
              <a:t>iew and evaluate a page </a:t>
            </a:r>
            <a:r>
              <a:rPr lang="en-US" sz="1800" dirty="0"/>
              <a:t>from many vantage </a:t>
            </a:r>
            <a:r>
              <a:rPr lang="en-US" sz="1800" dirty="0" smtClean="0"/>
              <a:t>points by disabling </a:t>
            </a:r>
            <a:r>
              <a:rPr lang="en-US" sz="1800" dirty="0"/>
              <a:t>CSS, JS, colors, cookies, images</a:t>
            </a:r>
            <a:r>
              <a:rPr lang="en-US" sz="1800" dirty="0" smtClean="0"/>
              <a:t>, etc. Identify </a:t>
            </a:r>
            <a:r>
              <a:rPr lang="en-US" sz="1800" dirty="0"/>
              <a:t>document </a:t>
            </a:r>
            <a:r>
              <a:rPr lang="en-US" sz="1800" dirty="0" smtClean="0"/>
              <a:t>structure; navigate through a page via different methods</a:t>
            </a:r>
            <a:r>
              <a:rPr lang="en-US" sz="1800" dirty="0" smtClean="0"/>
              <a:t>. Is the page accessible?</a:t>
            </a:r>
            <a:endParaRPr lang="en-US" sz="1800" dirty="0" smtClean="0"/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r>
              <a:rPr lang="en-US" sz="1800" b="1" dirty="0"/>
              <a:t>Tools</a:t>
            </a:r>
            <a:r>
              <a:rPr lang="en-US" sz="1800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accent4"/>
                </a:solidFill>
              </a:rPr>
              <a:t>Web Developer 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(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toolbar)</a:t>
            </a:r>
            <a:endParaRPr lang="en-US" sz="1800" dirty="0">
              <a:solidFill>
                <a:schemeClr val="accent4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WAVE (wave.webaim.org)</a:t>
            </a:r>
            <a:endParaRPr lang="en-US" sz="18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Accessibility Evaluator for Firefox (FAE, html.cita.uiuc.edu)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dirty="0" smtClean="0"/>
              <a:t>Currently incompatible </a:t>
            </a:r>
            <a:r>
              <a:rPr lang="en-US" sz="1400" dirty="0"/>
              <a:t>with FF </a:t>
            </a:r>
            <a:r>
              <a:rPr lang="en-US" sz="1400" dirty="0" smtClean="0"/>
              <a:t>10.x </a:t>
            </a:r>
            <a:r>
              <a:rPr lang="en-US" sz="1400" dirty="0"/>
              <a:t>+</a:t>
            </a:r>
            <a:endParaRPr lang="en-US" sz="1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/>
              <a:t>Fangs—A  screen </a:t>
            </a:r>
            <a:r>
              <a:rPr lang="en-US" sz="1800" dirty="0"/>
              <a:t>reader </a:t>
            </a:r>
            <a:r>
              <a:rPr lang="en-US" sz="1800" dirty="0" smtClean="0"/>
              <a:t>emulator (external link)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Browsershot</a:t>
            </a:r>
            <a:r>
              <a:rPr lang="en-US" sz="1800" dirty="0" smtClean="0"/>
              <a:t>  (</a:t>
            </a:r>
            <a:r>
              <a:rPr lang="en-US" sz="1800" dirty="0"/>
              <a:t>external </a:t>
            </a:r>
            <a:r>
              <a:rPr lang="en-US" sz="1800" dirty="0" smtClean="0"/>
              <a:t>link: http</a:t>
            </a:r>
            <a:r>
              <a:rPr lang="en-US" sz="1800" dirty="0"/>
              <a:t>://browsershots.org/)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 marL="109728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Addressing </a:t>
            </a:r>
            <a:r>
              <a:rPr lang="en-US" sz="2800" dirty="0"/>
              <a:t>Accessibility and Usability </a:t>
            </a:r>
          </a:p>
        </p:txBody>
      </p:sp>
    </p:spTree>
    <p:extLst>
      <p:ext uri="{BB962C8B-B14F-4D97-AF65-F5344CB8AC3E}">
        <p14:creationId xmlns:p14="http://schemas.microsoft.com/office/powerpoint/2010/main" val="41997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2023</TotalTime>
  <Words>1019</Words>
  <Application>Microsoft Office PowerPoint</Application>
  <PresentationFormat>On-screen Show (4:3)</PresentationFormat>
  <Paragraphs>138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Browser-based Web Developer Tools</vt:lpstr>
      <vt:lpstr>Overview</vt:lpstr>
      <vt:lpstr>Types of Tools Available</vt:lpstr>
      <vt:lpstr>PowerPoint Presentation</vt:lpstr>
      <vt:lpstr>PowerPoint Presentation</vt:lpstr>
      <vt:lpstr>PowerPoint Presentation</vt:lpstr>
      <vt:lpstr>Tools for every facet of web development</vt:lpstr>
      <vt:lpstr>Page analysis—looking behind the scenes</vt:lpstr>
      <vt:lpstr>Addressing Accessibility and Usability </vt:lpstr>
      <vt:lpstr>Page Layout and Graphic Design</vt:lpstr>
      <vt:lpstr>Programming/coding/scripting</vt:lpstr>
      <vt:lpstr>Multimedia - audio/visual components</vt:lpstr>
      <vt:lpstr>Other Developer Related Extensions</vt:lpstr>
      <vt:lpstr>Web Developer Toolbar</vt:lpstr>
      <vt:lpstr>Resources and links</vt:lpstr>
    </vt:vector>
  </TitlesOfParts>
  <Company>FPG Child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Browser-based Web Developer Tools</dc:title>
  <dc:creator>Robert Kraus</dc:creator>
  <cp:lastModifiedBy>Robert Kraus</cp:lastModifiedBy>
  <cp:revision>74</cp:revision>
  <dcterms:created xsi:type="dcterms:W3CDTF">2012-02-25T16:27:55Z</dcterms:created>
  <dcterms:modified xsi:type="dcterms:W3CDTF">2012-04-19T15:05:35Z</dcterms:modified>
</cp:coreProperties>
</file>