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65" r:id="rId11"/>
    <p:sldId id="264" r:id="rId12"/>
    <p:sldId id="267" r:id="rId13"/>
    <p:sldId id="268" r:id="rId14"/>
    <p:sldId id="27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ustria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D5E"/>
    <a:srgbClr val="373737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0"/>
    <p:restoredTop sz="76312"/>
  </p:normalViewPr>
  <p:slideViewPr>
    <p:cSldViewPr snapToGrid="0" snapToObjects="1" showGuides="1">
      <p:cViewPr varScale="1">
        <p:scale>
          <a:sx n="72" d="100"/>
          <a:sy n="72" d="100"/>
        </p:scale>
        <p:origin x="1122" y="96"/>
      </p:cViewPr>
      <p:guideLst>
        <p:guide orient="horz" pos="2160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F0B4C-D046-5846-92F4-F3B2A9C44D4B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912BD-AD66-3E4F-AA3D-35C34F805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12BD-AD66-3E4F-AA3D-35C34F8052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12BD-AD66-3E4F-AA3D-35C34F8052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12BD-AD66-3E4F-AA3D-35C34F8052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6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12BD-AD66-3E4F-AA3D-35C34F8052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12BD-AD66-3E4F-AA3D-35C34F8052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09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12BD-AD66-3E4F-AA3D-35C34F8052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3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12BD-AD66-3E4F-AA3D-35C34F8052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18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12BD-AD66-3E4F-AA3D-35C34F8052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4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12BD-AD66-3E4F-AA3D-35C34F8052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DA18-3CB5-D744-9505-243B2F8AF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2F31B-A502-B547-8B2D-75B7D3879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573A-5142-6544-951F-B8B74390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8E69C-6BF2-3545-A55A-F05C92C2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1414C-C36E-7C4B-A026-CE494416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5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6E9B-CA09-734E-B4C3-7229F064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6678A-880A-3F48-A494-BD48AD9F4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AC2CB-4281-D842-861F-5E33799E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97952-5FF2-204C-8C6E-756E76AF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1E013-C875-1B49-BBEE-A8373AB2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9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8789A1-0216-5E4E-9E44-2F7194F64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1069C-0701-DA42-A4CF-55E12A93E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65B06-D7C2-6D4E-A6D0-8BAF91F4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84BA6-9111-6E4A-9CFA-0D557F79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A6B0-15B1-F842-B9B6-6CDDC874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1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7860-2668-E942-BAD5-D5ABD3F3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0DDF-D811-324A-9D3E-FD3DF564B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3FDB6-D9DD-EA47-A641-A9B1C6FC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E5BA4-3EAF-EF44-8E56-525EF1F5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3C7B-F7E1-1D47-8028-3431D19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8E3C-5F84-404E-9C96-30B88E0F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37130-4A5D-7442-A887-0B7F5B80A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B7E2E-50D0-294E-AE14-08B978D8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58D9F-CCB1-9642-8420-D20EE4A0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FEA5C-D5BF-0A43-8091-8E63D502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4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99E2-B705-594E-9DF6-7E5BB1C9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D0213-5DF3-2B4B-80E9-702D28ECB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159FB-184F-3F49-944F-37649E003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DF867-9E14-414E-B115-2746475C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8E050-28DE-CC48-85EE-85942EE1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5FC-D87C-E742-9BD8-5CEA2AFC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5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2396-BA99-9B4A-B679-637BA3F4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99133-F5DF-5444-9085-B74AFA4A6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5672F-3540-2D4C-97EF-2A169FAB6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DEE7D-CFB5-0C43-9ED1-B5068F9AC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EC5A6-0D9A-8C45-9337-841FD727E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C015C2-71D2-4C4B-BC2E-7C2B364F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C56B4-8AFF-4F41-8713-744EE19E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01122-625E-E445-9572-E55D6E58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DBCAE-D19B-A54F-82C6-BBED632E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897F2-CBC1-D940-B4D6-C72EB0BF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C7DC7-C65F-D847-A564-E4305D75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9EB6A-C20F-764B-8035-4A3ACB15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B2F25-A81B-604A-82A9-F21AB068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BAED4-31C6-E042-81FC-FBEE2F1E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7366-0117-EA47-9B68-E857B19B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4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AEA7-12D6-044D-987C-2918386D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65A06-9D04-7243-B634-CA0C81CD7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00A3C-AAA4-864F-9B72-DEA529324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D5078-AF25-CD46-BFDF-39F0F610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084F9-81A3-E343-8553-C53E4FAB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0BACE-C6F3-534B-806F-2FFAFEE0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6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A408-5E62-AB4D-B304-5DFD597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E7AA3-D8D0-5646-8068-E820240DB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41CC6-E8F0-0A42-BF1D-2E88E4C61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A352E-AB37-6C40-B4FD-F72E96F6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53C12-1564-4E43-98C9-A8FD4F86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A09E1-DB34-334C-8320-58AF60B8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0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25CF5-1B79-734B-BE4F-CC6F679E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B2964-A457-8043-A436-7A15A71EB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4996F-1591-0040-822D-9A70A6870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E852-64FD-4F4D-8631-1B114D293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EC44F-0E7A-6341-A343-3354BD628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3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8A579F9-8E7C-5041-8247-F687AE0577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814F63-15FE-704E-946A-E1A74C400871}"/>
              </a:ext>
            </a:extLst>
          </p:cNvPr>
          <p:cNvSpPr txBox="1"/>
          <p:nvPr/>
        </p:nvSpPr>
        <p:spPr>
          <a:xfrm>
            <a:off x="0" y="6066043"/>
            <a:ext cx="609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spc="120" dirty="0" err="1">
                <a:solidFill>
                  <a:srgbClr val="373737"/>
                </a:solidFill>
                <a:latin typeface="Avenir Next" panose="020B0503020202020204" pitchFamily="34" charset="0"/>
                <a:ea typeface="Apple Color Emoji" pitchFamily="2" charset="0"/>
              </a:rPr>
              <a:t>brendan@moreheadcain.org</a:t>
            </a:r>
            <a:endParaRPr lang="en-US" sz="1600" spc="120" dirty="0">
              <a:solidFill>
                <a:srgbClr val="373737"/>
              </a:solidFill>
              <a:latin typeface="Avenir Next" panose="020B0503020202020204" pitchFamily="34" charset="0"/>
              <a:ea typeface="Apple Color Emoji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0" y="2575382"/>
            <a:ext cx="613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150" dirty="0">
                <a:solidFill>
                  <a:srgbClr val="373737"/>
                </a:solidFill>
                <a:latin typeface="Avenir Next Ultra Light" panose="020B0203020202020204" pitchFamily="34" charset="77"/>
              </a:rPr>
              <a:t>THE </a:t>
            </a:r>
            <a:r>
              <a:rPr lang="en-US" sz="6000" b="1" spc="150" dirty="0">
                <a:solidFill>
                  <a:srgbClr val="373737"/>
                </a:solidFill>
                <a:latin typeface="Avenir Next Heavy" panose="020B0503020202020204" pitchFamily="34" charset="0"/>
              </a:rPr>
              <a:t>F</a:t>
            </a:r>
            <a:r>
              <a:rPr lang="en-US" sz="6000" spc="150" dirty="0">
                <a:solidFill>
                  <a:srgbClr val="373737"/>
                </a:solidFill>
                <a:latin typeface="Avenir Next Ultra Light" panose="020B0203020202020204" pitchFamily="34" charset="77"/>
              </a:rPr>
              <a:t> WORD</a:t>
            </a:r>
            <a:endParaRPr lang="en-US" sz="1400" spc="150" dirty="0">
              <a:solidFill>
                <a:srgbClr val="373737"/>
              </a:solidFill>
              <a:latin typeface="Avenir Next Ultra Light" panose="020B0203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F40A71-AF8F-D641-9298-C971DA6536F1}"/>
              </a:ext>
            </a:extLst>
          </p:cNvPr>
          <p:cNvSpPr txBox="1"/>
          <p:nvPr/>
        </p:nvSpPr>
        <p:spPr>
          <a:xfrm>
            <a:off x="0" y="3507928"/>
            <a:ext cx="613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50" dirty="0">
                <a:solidFill>
                  <a:srgbClr val="373737"/>
                </a:solidFill>
                <a:latin typeface="Avenir Next" panose="020B0503020202020204" pitchFamily="34" charset="0"/>
              </a:rPr>
              <a:t>COMMUNICATION WITH </a:t>
            </a:r>
            <a:r>
              <a:rPr lang="en-US" sz="2400" b="1" spc="150" dirty="0">
                <a:solidFill>
                  <a:srgbClr val="373737"/>
                </a:solidFill>
                <a:latin typeface="Avenir Next" panose="020B0503020202020204" pitchFamily="34" charset="0"/>
              </a:rPr>
              <a:t>FEELING</a:t>
            </a:r>
            <a:endParaRPr lang="en-US" sz="600" b="1" spc="150" dirty="0">
              <a:solidFill>
                <a:srgbClr val="373737"/>
              </a:solidFill>
              <a:latin typeface="Avenir Next" panose="020B05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DEEFCD-54D5-614A-8050-66450040F4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091" y="6123404"/>
            <a:ext cx="211526" cy="2115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E42574-153C-3849-87FD-EDC68714C0F9}"/>
              </a:ext>
            </a:extLst>
          </p:cNvPr>
          <p:cNvSpPr/>
          <p:nvPr/>
        </p:nvSpPr>
        <p:spPr>
          <a:xfrm>
            <a:off x="1304590" y="4033107"/>
            <a:ext cx="3524920" cy="45719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8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What does all this mean?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FE2-3C5C-B74B-B6A6-1416132C8E33}"/>
              </a:ext>
            </a:extLst>
          </p:cNvPr>
          <p:cNvSpPr txBox="1"/>
          <p:nvPr/>
        </p:nvSpPr>
        <p:spPr>
          <a:xfrm>
            <a:off x="479864" y="2272232"/>
            <a:ext cx="9757459" cy="23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We need to embrace our roles as our readers’ friendly (but professional) advisors.</a:t>
            </a:r>
          </a:p>
          <a:p>
            <a:pPr>
              <a:lnSpc>
                <a:spcPct val="114000"/>
              </a:lnSpc>
            </a:pPr>
            <a:endParaRPr lang="en-US" sz="32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Medium" panose="020B05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Ask yourself: </a:t>
            </a:r>
            <a:r>
              <a:rPr lang="en-US" sz="32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Heavy" panose="020B0503020202020204" pitchFamily="34" charset="0"/>
              </a:rPr>
              <a:t>Would I want to read this?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1B737-5AB3-8843-A04F-6FB7CD0D2D3C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I’m getting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emotional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.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FE2-3C5C-B74B-B6A6-1416132C8E33}"/>
              </a:ext>
            </a:extLst>
          </p:cNvPr>
          <p:cNvSpPr txBox="1"/>
          <p:nvPr/>
        </p:nvSpPr>
        <p:spPr>
          <a:xfrm>
            <a:off x="479864" y="2272232"/>
            <a:ext cx="9757459" cy="344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Personality and emotion are good things. They make us </a:t>
            </a:r>
            <a:r>
              <a:rPr lang="en-US" sz="32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Heavy" panose="020B0503020202020204" pitchFamily="34" charset="0"/>
              </a:rPr>
              <a:t>relatable</a:t>
            </a: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US" sz="3200" b="1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Medium" panose="020B05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Ask yourself: If your school, unit, or organization were a person… </a:t>
            </a:r>
            <a:r>
              <a:rPr lang="en-US" sz="32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Heavy" panose="020B0503020202020204" pitchFamily="34" charset="0"/>
              </a:rPr>
              <a:t>what type of person would it be</a:t>
            </a: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?</a:t>
            </a:r>
            <a:endParaRPr lang="en-US" sz="32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Heavy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AD6F1-29C8-6D42-9849-379DE41B04A8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Try creating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personality words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.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FE2-3C5C-B74B-B6A6-1416132C8E33}"/>
              </a:ext>
            </a:extLst>
          </p:cNvPr>
          <p:cNvSpPr txBox="1"/>
          <p:nvPr/>
        </p:nvSpPr>
        <p:spPr>
          <a:xfrm>
            <a:off x="479864" y="2272232"/>
            <a:ext cx="9757459" cy="344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Here’s what Morehead-Cain uses: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Welcoming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Adventurous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Inspiring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Positive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Determined</a:t>
            </a:r>
            <a:endParaRPr lang="en-US" sz="32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Heavy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EBDE72-57BD-1A48-95E4-844311684B51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1B63C-890B-554A-A313-DB92CA3ABA7E}"/>
              </a:ext>
            </a:extLst>
          </p:cNvPr>
          <p:cNvSpPr txBox="1"/>
          <p:nvPr/>
        </p:nvSpPr>
        <p:spPr>
          <a:xfrm>
            <a:off x="479863" y="5828587"/>
            <a:ext cx="975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identity.unc.edu</a:t>
            </a:r>
            <a:r>
              <a:rPr lang="en-US" sz="14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/</a:t>
            </a:r>
            <a:endParaRPr lang="en-US" sz="900" b="1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Let’s create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better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web content.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FE2-3C5C-B74B-B6A6-1416132C8E33}"/>
              </a:ext>
            </a:extLst>
          </p:cNvPr>
          <p:cNvSpPr txBox="1"/>
          <p:nvPr/>
        </p:nvSpPr>
        <p:spPr>
          <a:xfrm>
            <a:off x="479864" y="2272232"/>
            <a:ext cx="9757459" cy="288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More than half of visitors spend less than 30 seconds on a web page.*</a:t>
            </a:r>
            <a:endParaRPr lang="en-US" sz="900" b="1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32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Medium" panose="020B05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Our goal is to make it as easy as possible for people to find the information they need.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8C92B-60F4-B340-99DD-12A211548612}"/>
              </a:ext>
            </a:extLst>
          </p:cNvPr>
          <p:cNvSpPr txBox="1"/>
          <p:nvPr/>
        </p:nvSpPr>
        <p:spPr>
          <a:xfrm>
            <a:off x="479863" y="5267215"/>
            <a:ext cx="975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* </a:t>
            </a:r>
            <a:r>
              <a:rPr lang="en-US" sz="1400" b="1" spc="1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Hubspot</a:t>
            </a:r>
            <a:r>
              <a:rPr lang="en-US" sz="14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, 2017</a:t>
            </a:r>
            <a:endParaRPr lang="en-US" sz="900" b="1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636ED2-842B-BC4E-B3CA-F312F0284787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5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E642A8-DA3A-5C4D-9C0E-5C6F2C94E5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49" y="419100"/>
            <a:ext cx="7797800" cy="601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AC0F2-2CDA-D24C-91BD-5D880DA0F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49" y="419100"/>
            <a:ext cx="7797800" cy="601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C5F62-9B52-A244-ABC4-AF749C513C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49" y="419100"/>
            <a:ext cx="7797800" cy="6019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6DF69F-EC1C-5A49-BFBA-133967107E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49" y="419100"/>
            <a:ext cx="7797800" cy="6019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49B78C-E07B-7548-96A8-358622A93A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49" y="419100"/>
            <a:ext cx="7797800" cy="6019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542DC3-1DFD-BC4B-BFD0-3649518063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49" y="419100"/>
            <a:ext cx="7797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There’s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one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thing I hope you remember about today.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E42574-153C-3849-87FD-EDC68714C0F9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FE2-3C5C-B74B-B6A6-1416132C8E33}"/>
              </a:ext>
            </a:extLst>
          </p:cNvPr>
          <p:cNvSpPr txBox="1"/>
          <p:nvPr/>
        </p:nvSpPr>
        <p:spPr>
          <a:xfrm>
            <a:off x="479864" y="2272232"/>
            <a:ext cx="9757459" cy="11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We must try communicating with </a:t>
            </a:r>
            <a:r>
              <a:rPr lang="en-US" sz="32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Heavy" panose="020B0503020202020204" pitchFamily="34" charset="0"/>
              </a:rPr>
              <a:t>empathy</a:t>
            </a: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, </a:t>
            </a:r>
            <a:r>
              <a:rPr lang="en-US" sz="32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Heavy" panose="020B0503020202020204" pitchFamily="34" charset="0"/>
              </a:rPr>
              <a:t>emotion</a:t>
            </a: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, and </a:t>
            </a:r>
            <a:r>
              <a:rPr lang="en-US" sz="32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Heavy" panose="020B0503020202020204" pitchFamily="34" charset="0"/>
              </a:rPr>
              <a:t>efficiency</a:t>
            </a: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.</a:t>
            </a:r>
            <a:endParaRPr lang="en-US" sz="16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Medium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People come to us needing solutions.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FE2-3C5C-B74B-B6A6-1416132C8E33}"/>
              </a:ext>
            </a:extLst>
          </p:cNvPr>
          <p:cNvSpPr txBox="1"/>
          <p:nvPr/>
        </p:nvSpPr>
        <p:spPr>
          <a:xfrm>
            <a:off x="479864" y="2272232"/>
            <a:ext cx="9757459" cy="344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There are only two* things we need to do: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Be </a:t>
            </a:r>
            <a:r>
              <a:rPr lang="en-US" sz="32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Heavy" panose="020B0503020202020204" pitchFamily="34" charset="0"/>
              </a:rPr>
              <a:t>helpful </a:t>
            </a: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and be </a:t>
            </a:r>
            <a:r>
              <a:rPr lang="en-US" sz="32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Heavy" panose="020B0503020202020204" pitchFamily="34" charset="0"/>
              </a:rPr>
              <a:t>human</a:t>
            </a: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.</a:t>
            </a:r>
            <a:endParaRPr lang="en-US" sz="3200" b="1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Heavy" panose="020B0503020202020204" pitchFamily="34" charset="0"/>
            </a:endParaRP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200" b="1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Heavy" panose="020B05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Helping builds trust and leads to increased engagement with your school, unit, or organization.</a:t>
            </a:r>
            <a:endParaRPr lang="en-US" sz="3200" b="1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Heavy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329BD-73CE-E04C-9FFC-CC0A6255CABA}"/>
              </a:ext>
            </a:extLst>
          </p:cNvPr>
          <p:cNvSpPr txBox="1"/>
          <p:nvPr/>
        </p:nvSpPr>
        <p:spPr>
          <a:xfrm>
            <a:off x="479863" y="5828587"/>
            <a:ext cx="975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* </a:t>
            </a:r>
            <a:r>
              <a:rPr lang="en-US" sz="14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Okay, maybe three things: inform, educate, and/or entertain.</a:t>
            </a:r>
            <a:endParaRPr lang="en-US" sz="9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Medium" panose="020B05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5073B4-AFE2-364B-B217-98C8B6690AF2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How can we be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helpful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?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FE2-3C5C-B74B-B6A6-1416132C8E33}"/>
              </a:ext>
            </a:extLst>
          </p:cNvPr>
          <p:cNvSpPr txBox="1"/>
          <p:nvPr/>
        </p:nvSpPr>
        <p:spPr>
          <a:xfrm>
            <a:off x="479864" y="2272232"/>
            <a:ext cx="9757459" cy="344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We need to consider our readers </a:t>
            </a:r>
            <a:r>
              <a:rPr lang="en-US" sz="32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Heavy" panose="020B0503020202020204" pitchFamily="34" charset="0"/>
              </a:rPr>
              <a:t>first</a:t>
            </a: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.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What’s our goal?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Who’s this page/email/post for?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Is information easy to find and understand?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2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Heavy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F35C5-4B11-1F4D-999D-072701E8FA1D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4272891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Alan </a:t>
            </a:r>
            <a:r>
              <a:rPr lang="en-US" sz="2000" b="1" spc="1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Alda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, </a:t>
            </a:r>
            <a:r>
              <a:rPr lang="en-US" sz="2000" i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If I Understood You, Would I Have This Look on My Face?</a:t>
            </a:r>
            <a:endParaRPr lang="en-US" sz="1100" b="1" i="1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FE2-3C5C-B74B-B6A6-1416132C8E33}"/>
              </a:ext>
            </a:extLst>
          </p:cNvPr>
          <p:cNvSpPr txBox="1"/>
          <p:nvPr/>
        </p:nvSpPr>
        <p:spPr>
          <a:xfrm>
            <a:off x="479864" y="2272232"/>
            <a:ext cx="9757459" cy="1759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“The responsibility [for creating understanding] really belongs to the person speaking, not the person listening.”</a:t>
            </a:r>
            <a:endParaRPr lang="en-US" sz="32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Heavy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EF774-0862-CE46-B489-85AA3A74716B}"/>
              </a:ext>
            </a:extLst>
          </p:cNvPr>
          <p:cNvSpPr/>
          <p:nvPr/>
        </p:nvSpPr>
        <p:spPr>
          <a:xfrm>
            <a:off x="560887" y="4127599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5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Let’s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avoid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academic speak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.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5C2475-D75C-B24B-B6F3-F6E51F4753E9}"/>
              </a:ext>
            </a:extLst>
          </p:cNvPr>
          <p:cNvSpPr txBox="1"/>
          <p:nvPr/>
        </p:nvSpPr>
        <p:spPr>
          <a:xfrm>
            <a:off x="479863" y="2385885"/>
            <a:ext cx="9757459" cy="3081948"/>
          </a:xfrm>
          <a:prstGeom prst="roundRect">
            <a:avLst>
              <a:gd name="adj" fmla="val 5839"/>
            </a:avLst>
          </a:prstGeom>
          <a:solidFill>
            <a:schemeClr val="bg1"/>
          </a:solidFill>
          <a:effectLst>
            <a:outerShdw blurRad="88900" sx="102000" sy="102000" algn="ctr" rotWithShape="0">
              <a:schemeClr val="tx1">
                <a:lumMod val="85000"/>
                <a:lumOff val="15000"/>
                <a:alpha val="10000"/>
              </a:schemeClr>
            </a:outerShdw>
            <a:softEdge rad="0"/>
          </a:effectLst>
        </p:spPr>
        <p:txBody>
          <a:bodyPr wrap="square" lIns="274320" tIns="274320" rIns="274320" bIns="27432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Lustria" panose="02000603060000020004" pitchFamily="2" charset="0"/>
              </a:rPr>
              <a:t>“Thus, the Admission Committee conducts a holistic review of each application to find students whose accomplishments and interests in various fields of endeavor will contribute to the vitality of the </a:t>
            </a:r>
            <a:r>
              <a:rPr lang="en-US" sz="2800" dirty="0">
                <a:highlight>
                  <a:srgbClr val="000000"/>
                </a:highlight>
                <a:latin typeface="Lustria" panose="02000603060000020004" pitchFamily="2" charset="0"/>
              </a:rPr>
              <a:t>[REDACTED]</a:t>
            </a:r>
            <a:r>
              <a:rPr lang="en-US" sz="2800" dirty="0">
                <a:latin typeface="Lustria" panose="02000603060000020004" pitchFamily="2" charset="0"/>
              </a:rPr>
              <a:t> community.”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1E64B-1CBD-8F41-9C9D-DD43483C23DA}"/>
              </a:ext>
            </a:extLst>
          </p:cNvPr>
          <p:cNvSpPr txBox="1"/>
          <p:nvPr/>
        </p:nvSpPr>
        <p:spPr>
          <a:xfrm>
            <a:off x="479862" y="5852022"/>
            <a:ext cx="975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Flesch-Kincaid Grade Level: 19.8</a:t>
            </a:r>
            <a:endParaRPr lang="en-US" sz="900" b="1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D14E9-2CB0-0E41-BF61-56394E7041C8}"/>
              </a:ext>
            </a:extLst>
          </p:cNvPr>
          <p:cNvSpPr txBox="1"/>
          <p:nvPr/>
        </p:nvSpPr>
        <p:spPr>
          <a:xfrm>
            <a:off x="479861" y="2385885"/>
            <a:ext cx="9757459" cy="3081948"/>
          </a:xfrm>
          <a:prstGeom prst="roundRect">
            <a:avLst>
              <a:gd name="adj" fmla="val 5839"/>
            </a:avLst>
          </a:prstGeom>
          <a:solidFill>
            <a:schemeClr val="bg1"/>
          </a:solidFill>
          <a:effectLst>
            <a:softEdge rad="0"/>
          </a:effectLst>
        </p:spPr>
        <p:txBody>
          <a:bodyPr wrap="square" lIns="274320" tIns="274320" rIns="274320" bIns="27432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Lustria" panose="02000603060000020004" pitchFamily="2" charset="0"/>
              </a:rPr>
              <a:t>“</a:t>
            </a:r>
            <a:r>
              <a:rPr lang="en-US" sz="2800" dirty="0">
                <a:highlight>
                  <a:srgbClr val="FFFF00"/>
                </a:highlight>
                <a:latin typeface="Lustria" panose="02000603060000020004" pitchFamily="2" charset="0"/>
              </a:rPr>
              <a:t>Thus</a:t>
            </a:r>
            <a:r>
              <a:rPr lang="en-US" sz="2800" dirty="0">
                <a:latin typeface="Lustria" panose="02000603060000020004" pitchFamily="2" charset="0"/>
              </a:rPr>
              <a:t>, the Admission Committee conducts a </a:t>
            </a:r>
            <a:r>
              <a:rPr lang="en-US" sz="2800" dirty="0">
                <a:highlight>
                  <a:srgbClr val="FFFF00"/>
                </a:highlight>
                <a:latin typeface="Lustria" panose="02000603060000020004" pitchFamily="2" charset="0"/>
              </a:rPr>
              <a:t>holistic</a:t>
            </a:r>
            <a:r>
              <a:rPr lang="en-US" sz="2800" dirty="0">
                <a:latin typeface="Lustria" panose="02000603060000020004" pitchFamily="2" charset="0"/>
              </a:rPr>
              <a:t> review of each application to find students whose accomplishments and interests in various fields of endeavor will contribute to the vitality of the </a:t>
            </a:r>
            <a:r>
              <a:rPr lang="en-US" sz="2800" dirty="0">
                <a:highlight>
                  <a:srgbClr val="000000"/>
                </a:highlight>
                <a:latin typeface="Lustria" panose="02000603060000020004" pitchFamily="2" charset="0"/>
              </a:rPr>
              <a:t>[REDACTED]</a:t>
            </a:r>
            <a:r>
              <a:rPr lang="en-US" sz="2800" dirty="0">
                <a:latin typeface="Lustria" panose="02000603060000020004" pitchFamily="2" charset="0"/>
              </a:rPr>
              <a:t> community.”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3E8CC-C405-1842-9BA8-6066FE2C3AFB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5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Let’s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avoid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overwhelming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our readers.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5C2475-D75C-B24B-B6F3-F6E51F4753E9}"/>
              </a:ext>
            </a:extLst>
          </p:cNvPr>
          <p:cNvSpPr txBox="1"/>
          <p:nvPr/>
        </p:nvSpPr>
        <p:spPr>
          <a:xfrm>
            <a:off x="479863" y="2385885"/>
            <a:ext cx="9757459" cy="3081948"/>
          </a:xfrm>
          <a:prstGeom prst="roundRect">
            <a:avLst>
              <a:gd name="adj" fmla="val 5839"/>
            </a:avLst>
          </a:prstGeom>
          <a:solidFill>
            <a:schemeClr val="bg1"/>
          </a:solidFill>
          <a:effectLst>
            <a:outerShdw blurRad="88900" sx="102000" sy="102000" algn="ctr" rotWithShape="0">
              <a:schemeClr val="tx1">
                <a:lumMod val="85000"/>
                <a:lumOff val="15000"/>
                <a:alpha val="10000"/>
              </a:schemeClr>
            </a:outerShdw>
            <a:softEdge rad="0"/>
          </a:effectLst>
        </p:spPr>
        <p:txBody>
          <a:bodyPr wrap="square" lIns="274320" tIns="274320" rIns="274320" bIns="27432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Lustria" panose="02000603060000020004" pitchFamily="2" charset="0"/>
              </a:rPr>
              <a:t>“Applicants seeking admission to </a:t>
            </a:r>
            <a:r>
              <a:rPr lang="en-US" sz="2800" dirty="0">
                <a:highlight>
                  <a:srgbClr val="000000"/>
                </a:highlight>
                <a:latin typeface="Lustria" panose="02000603060000020004" pitchFamily="2" charset="0"/>
              </a:rPr>
              <a:t>Reed</a:t>
            </a:r>
            <a:r>
              <a:rPr lang="en-US" sz="2800" dirty="0">
                <a:latin typeface="Lustria" panose="02000603060000020004" pitchFamily="2" charset="0"/>
              </a:rPr>
              <a:t> as first-year students must submit the application form and supplement via either the Coalition Application or the Common Application, a counselor recommendation, official high school and college transcripts for all…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7B0A5-AC75-6D43-996F-FFD063E66DA4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Let’s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avoid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overwhelming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our readers.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E42574-153C-3849-87FD-EDC68714C0F9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5C2475-D75C-B24B-B6F3-F6E51F4753E9}"/>
              </a:ext>
            </a:extLst>
          </p:cNvPr>
          <p:cNvSpPr txBox="1"/>
          <p:nvPr/>
        </p:nvSpPr>
        <p:spPr>
          <a:xfrm>
            <a:off x="479863" y="2385885"/>
            <a:ext cx="9757459" cy="3081948"/>
          </a:xfrm>
          <a:prstGeom prst="roundRect">
            <a:avLst>
              <a:gd name="adj" fmla="val 5839"/>
            </a:avLst>
          </a:prstGeom>
          <a:solidFill>
            <a:schemeClr val="bg1"/>
          </a:solidFill>
          <a:effectLst>
            <a:outerShdw blurRad="88900" sx="102000" sy="102000" algn="ctr" rotWithShape="0">
              <a:schemeClr val="tx1">
                <a:lumMod val="85000"/>
                <a:lumOff val="15000"/>
                <a:alpha val="10000"/>
              </a:schemeClr>
            </a:outerShdw>
            <a:softEdge rad="0"/>
          </a:effectLst>
        </p:spPr>
        <p:txBody>
          <a:bodyPr wrap="square" lIns="274320" tIns="274320" rIns="274320" bIns="27432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Lustria" panose="02000603060000020004" pitchFamily="2" charset="0"/>
              </a:rPr>
              <a:t>…schools attended (whether or not credit for those courses transfers to </a:t>
            </a:r>
            <a:r>
              <a:rPr lang="en-US" sz="2800" dirty="0">
                <a:highlight>
                  <a:srgbClr val="000000"/>
                </a:highlight>
                <a:latin typeface="Lustria" panose="02000603060000020004" pitchFamily="2" charset="0"/>
              </a:rPr>
              <a:t>Reed</a:t>
            </a:r>
            <a:r>
              <a:rPr lang="en-US" sz="2800" dirty="0">
                <a:latin typeface="Lustria" panose="02000603060000020004" pitchFamily="2" charset="0"/>
              </a:rPr>
              <a:t>), and two recommendations from teachers in different core academic disciplines (English, mathematics, science, foreign language, history, or social studies).”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1E64B-1CBD-8F41-9C9D-DD43483C23DA}"/>
              </a:ext>
            </a:extLst>
          </p:cNvPr>
          <p:cNvSpPr txBox="1"/>
          <p:nvPr/>
        </p:nvSpPr>
        <p:spPr>
          <a:xfrm>
            <a:off x="479862" y="5694462"/>
            <a:ext cx="975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Flesch-Kincaid Grade Level: 33.7</a:t>
            </a:r>
            <a:endParaRPr lang="en-US" sz="900" b="1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2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Let’s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avoid the passive voice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.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5C2475-D75C-B24B-B6F3-F6E51F4753E9}"/>
              </a:ext>
            </a:extLst>
          </p:cNvPr>
          <p:cNvSpPr txBox="1"/>
          <p:nvPr/>
        </p:nvSpPr>
        <p:spPr>
          <a:xfrm>
            <a:off x="479863" y="2385885"/>
            <a:ext cx="9757459" cy="2070995"/>
          </a:xfrm>
          <a:prstGeom prst="roundRect">
            <a:avLst>
              <a:gd name="adj" fmla="val 5839"/>
            </a:avLst>
          </a:prstGeom>
          <a:solidFill>
            <a:schemeClr val="bg1"/>
          </a:solidFill>
          <a:effectLst>
            <a:outerShdw blurRad="88900" sx="102000" sy="102000" algn="ctr" rotWithShape="0">
              <a:schemeClr val="tx1">
                <a:lumMod val="85000"/>
                <a:lumOff val="15000"/>
                <a:alpha val="10000"/>
              </a:schemeClr>
            </a:outerShdw>
            <a:softEdge rad="0"/>
          </a:effectLst>
        </p:spPr>
        <p:txBody>
          <a:bodyPr wrap="square" lIns="274320" tIns="274320" rIns="274320" bIns="27432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Lustria" panose="02000603060000020004" pitchFamily="2" charset="0"/>
              </a:rPr>
              <a:t>“Required admission tests should be taken no later than December of the academic year in which the student is applying for admission.”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1E64B-1CBD-8F41-9C9D-DD43483C23DA}"/>
              </a:ext>
            </a:extLst>
          </p:cNvPr>
          <p:cNvSpPr txBox="1"/>
          <p:nvPr/>
        </p:nvSpPr>
        <p:spPr>
          <a:xfrm>
            <a:off x="479862" y="4677599"/>
            <a:ext cx="975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Flesch-Kincaid Grade Level: 13.4</a:t>
            </a:r>
            <a:endParaRPr lang="en-US" sz="900" b="1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508FA-AEB1-1F44-83E9-99E025CF6594}"/>
              </a:ext>
            </a:extLst>
          </p:cNvPr>
          <p:cNvSpPr txBox="1"/>
          <p:nvPr/>
        </p:nvSpPr>
        <p:spPr>
          <a:xfrm>
            <a:off x="479861" y="2385884"/>
            <a:ext cx="9757459" cy="2070995"/>
          </a:xfrm>
          <a:prstGeom prst="roundRect">
            <a:avLst>
              <a:gd name="adj" fmla="val 5839"/>
            </a:avLst>
          </a:prstGeom>
          <a:solidFill>
            <a:schemeClr val="bg1"/>
          </a:solidFill>
          <a:effectLst>
            <a:softEdge rad="0"/>
          </a:effectLst>
        </p:spPr>
        <p:txBody>
          <a:bodyPr wrap="square" lIns="274320" tIns="274320" rIns="274320" bIns="27432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Lustria" panose="02000603060000020004" pitchFamily="2" charset="0"/>
              </a:rPr>
              <a:t>“Required admission tests </a:t>
            </a:r>
            <a:r>
              <a:rPr lang="en-US" sz="2800" dirty="0">
                <a:highlight>
                  <a:srgbClr val="FFFF00"/>
                </a:highlight>
                <a:latin typeface="Lustria" panose="02000603060000020004" pitchFamily="2" charset="0"/>
              </a:rPr>
              <a:t>should be taken </a:t>
            </a:r>
            <a:r>
              <a:rPr lang="en-US" sz="2800" dirty="0">
                <a:latin typeface="Lustria" panose="02000603060000020004" pitchFamily="2" charset="0"/>
              </a:rPr>
              <a:t>no later than December of the academic year in which the student is applying for admission.”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079A8-0EF6-364D-92AC-48D31CF57835}"/>
              </a:ext>
            </a:extLst>
          </p:cNvPr>
          <p:cNvSpPr txBox="1"/>
          <p:nvPr/>
        </p:nvSpPr>
        <p:spPr>
          <a:xfrm>
            <a:off x="479859" y="2354829"/>
            <a:ext cx="9757459" cy="2070995"/>
          </a:xfrm>
          <a:prstGeom prst="roundRect">
            <a:avLst>
              <a:gd name="adj" fmla="val 5839"/>
            </a:avLst>
          </a:prstGeom>
          <a:solidFill>
            <a:schemeClr val="bg1"/>
          </a:solidFill>
          <a:effectLst>
            <a:softEdge rad="0"/>
          </a:effectLst>
        </p:spPr>
        <p:txBody>
          <a:bodyPr wrap="square" lIns="274320" tIns="274320" rIns="274320" bIns="27432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Lustria" panose="02000603060000020004" pitchFamily="2" charset="0"/>
              </a:rPr>
              <a:t>“You must take the required admissions tests by December of the year in which you’re applying.”</a:t>
            </a:r>
          </a:p>
          <a:p>
            <a:pPr>
              <a:lnSpc>
                <a:spcPct val="114000"/>
              </a:lnSpc>
            </a:pPr>
            <a:endParaRPr lang="en-US" sz="2800" dirty="0">
              <a:latin typeface="Lustria" panose="0200060306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3E83DC-940F-FB45-B14F-2434FC6439DC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7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9773</TotalTime>
  <Words>566</Words>
  <Application>Microsoft Office PowerPoint</Application>
  <PresentationFormat>Widescreen</PresentationFormat>
  <Paragraphs>62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Avenir Next Ultra Light</vt:lpstr>
      <vt:lpstr>Calibri Light</vt:lpstr>
      <vt:lpstr>Arial</vt:lpstr>
      <vt:lpstr>Avenir Next</vt:lpstr>
      <vt:lpstr>Avenir Next Medium</vt:lpstr>
      <vt:lpstr>Lustria</vt:lpstr>
      <vt:lpstr>Avenir Next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brendan foley</dc:creator>
  <cp:keywords/>
  <dc:description/>
  <cp:lastModifiedBy>Underhill, Rachell</cp:lastModifiedBy>
  <cp:revision>53</cp:revision>
  <dcterms:created xsi:type="dcterms:W3CDTF">2019-01-11T02:24:36Z</dcterms:created>
  <dcterms:modified xsi:type="dcterms:W3CDTF">2019-01-18T21:56:53Z</dcterms:modified>
  <cp:category/>
</cp:coreProperties>
</file>