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9"/>
  </p:notesMasterIdLst>
  <p:sldIdLst>
    <p:sldId id="277" r:id="rId2"/>
    <p:sldId id="269" r:id="rId3"/>
    <p:sldId id="272" r:id="rId4"/>
    <p:sldId id="270" r:id="rId5"/>
    <p:sldId id="271" r:id="rId6"/>
    <p:sldId id="273" r:id="rId7"/>
    <p:sldId id="276" r:id="rId8"/>
  </p:sldIdLst>
  <p:sldSz cx="12192000" cy="6858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alibri Light" panose="020F0302020204030204" pitchFamily="34" charset="0"/>
      <p:regular r:id="rId14"/>
      <p: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5D5E"/>
    <a:srgbClr val="373737"/>
    <a:srgbClr val="FBF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60"/>
    <p:restoredTop sz="76312"/>
  </p:normalViewPr>
  <p:slideViewPr>
    <p:cSldViewPr snapToGrid="0" snapToObjects="1" showGuides="1">
      <p:cViewPr varScale="1">
        <p:scale>
          <a:sx n="61" d="100"/>
          <a:sy n="61" d="100"/>
        </p:scale>
        <p:origin x="1764" y="78"/>
      </p:cViewPr>
      <p:guideLst>
        <p:guide orient="horz" pos="2160"/>
        <p:guide pos="386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DF0B4C-D046-5846-92F4-F3B2A9C44D4B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A912BD-AD66-3E4F-AA3D-35C34F805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31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A912BD-AD66-3E4F-AA3D-35C34F80526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1803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A912BD-AD66-3E4F-AA3D-35C34F80526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1690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A912BD-AD66-3E4F-AA3D-35C34F80526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778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BDA18-3CB5-D744-9505-243B2F8AF5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D2F31B-A502-B547-8B2D-75B7D3879E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3A573A-5142-6544-951F-B8B74390B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9DB2D-306C-124D-9AF5-B6E2DAE35976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B8E69C-6BF2-3545-A55A-F05C92C2E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1414C-C36E-7C4B-A026-CE4944163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F3A6-6EA1-544B-A02A-A2567AD35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355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C6E9B-CA09-734E-B4C3-7229F0645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66678A-880A-3F48-A494-BD48AD9F41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AAC2CB-4281-D842-861F-5E33799E3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9DB2D-306C-124D-9AF5-B6E2DAE35976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697952-5FF2-204C-8C6E-756E76AFE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71E013-C875-1B49-BBEE-A8373AB27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F3A6-6EA1-544B-A02A-A2567AD35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593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F8789A1-0216-5E4E-9E44-2F7194F644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D1069C-0701-DA42-A4CF-55E12A93E2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A65B06-D7C2-6D4E-A6D0-8BAF91F4D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9DB2D-306C-124D-9AF5-B6E2DAE35976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B84BA6-9111-6E4A-9CFA-0D557F798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CCA6B0-15B1-F842-B9B6-6CDDC8742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F3A6-6EA1-544B-A02A-A2567AD35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910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27860-2668-E942-BAD5-D5ABD3F33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C70DDF-D811-324A-9D3E-FD3DF564BE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63FDB6-D9DD-EA47-A641-A9B1C6FC9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9DB2D-306C-124D-9AF5-B6E2DAE35976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0E5BA4-3EAF-EF44-8E56-525EF1F55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C83C7B-F7E1-1D47-8028-3431D194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F3A6-6EA1-544B-A02A-A2567AD35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486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28E3C-5F84-404E-9C96-30B88E0F3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937130-4A5D-7442-A887-0B7F5B80AB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DB7E2E-50D0-294E-AE14-08B978D8B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9DB2D-306C-124D-9AF5-B6E2DAE35976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F58D9F-CCB1-9642-8420-D20EE4A08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7FEA5C-D5BF-0A43-8091-8E63D502E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F3A6-6EA1-544B-A02A-A2567AD35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940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B99E2-B705-594E-9DF6-7E5BB1C90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DD0213-5DF3-2B4B-80E9-702D28ECBE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C159FB-184F-3F49-944F-37649E0033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9DF867-9E14-414E-B115-2746475CB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9DB2D-306C-124D-9AF5-B6E2DAE35976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78E050-28DE-CC48-85EE-85942EE1E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2FD5FC-D87C-E742-9BD8-5CEA2AFCC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F3A6-6EA1-544B-A02A-A2567AD35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754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02396-BA99-9B4A-B679-637BA3F46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999133-F5DF-5444-9085-B74AFA4A67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65672F-3540-2D4C-97EF-2A169FAB65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0DEE7D-CFB5-0C43-9ED1-B5068F9ACD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3EC5A6-0D9A-8C45-9337-841FD727E3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2C015C2-71D2-4C4B-BC2E-7C2B364F2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9DB2D-306C-124D-9AF5-B6E2DAE35976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9EC56B4-8AFF-4F41-8713-744EE19E6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701122-625E-E445-9572-E55D6E58D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F3A6-6EA1-544B-A02A-A2567AD35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014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DBCAE-D19B-A54F-82C6-BBED632E5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4897F2-CBC1-D940-B4D6-C72EB0BF2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9DB2D-306C-124D-9AF5-B6E2DAE35976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1C7DC7-C65F-D847-A564-E4305D759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B9EB6A-C20F-764B-8035-4A3ACB15D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F3A6-6EA1-544B-A02A-A2567AD35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09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BB2F25-A81B-604A-82A9-F21AB0680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9DB2D-306C-124D-9AF5-B6E2DAE35976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3BAED4-31C6-E042-81FC-FBEE2F1EC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707366-0117-EA47-9B68-E857B19B8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F3A6-6EA1-544B-A02A-A2567AD35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648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0AEA7-12D6-044D-987C-2918386D2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D65A06-9D04-7243-B634-CA0C81CD7D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C00A3C-AAA4-864F-9B72-DEA529324E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8D5078-AF25-CD46-BFDF-39F0F6108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9DB2D-306C-124D-9AF5-B6E2DAE35976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A084F9-81A3-E343-8553-C53E4FAB8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90BACE-C6F3-534B-806F-2FFAFEE08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F3A6-6EA1-544B-A02A-A2567AD35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061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3A408-5E62-AB4D-B304-5DFD59737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E0E7AA3-D8D0-5646-8068-E820240DB4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341CC6-E8F0-0A42-BF1D-2E88E4C611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2A352E-AB37-6C40-B4FD-F72E96F65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9DB2D-306C-124D-9AF5-B6E2DAE35976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653C12-1564-4E43-98C9-A8FD4F86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2A09E1-DB34-334C-8320-58AF60B85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F3A6-6EA1-544B-A02A-A2567AD35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306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825CF5-1B79-734B-BE4F-CC6F679E2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5B2964-A457-8043-A436-7A15A71EB4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14996F-1591-0040-822D-9A70A6870A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9DB2D-306C-124D-9AF5-B6E2DAE35976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5FE852-64FD-4F4D-8631-1B114D2938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2EC44F-0E7A-6341-A343-3354BD628F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5F3A6-6EA1-544B-A02A-A2567AD35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35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ew Website">
            <a:hlinkClick r:id="" action="ppaction://media"/>
            <a:extLst>
              <a:ext uri="{FF2B5EF4-FFF2-40B4-BE49-F238E27FC236}">
                <a16:creationId xmlns:a16="http://schemas.microsoft.com/office/drawing/2014/main" id="{593E42B6-315A-724C-A2DE-417103C7B7A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525" y="3175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219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52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3C3E4AA-576C-9B47-9632-5C0EA97EE03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</a:blip>
          <a:stretch>
            <a:fillRect/>
          </a:stretch>
        </p:blipFill>
        <p:spPr>
          <a:xfrm rot="405162">
            <a:off x="6513901" y="815835"/>
            <a:ext cx="5295780" cy="529578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0DA1EB4-F9B7-9A42-9049-CA5CE330F623}"/>
              </a:ext>
            </a:extLst>
          </p:cNvPr>
          <p:cNvSpPr txBox="1"/>
          <p:nvPr/>
        </p:nvSpPr>
        <p:spPr>
          <a:xfrm>
            <a:off x="479864" y="1702945"/>
            <a:ext cx="97574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pc="11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" panose="020B0503020202020204" pitchFamily="34" charset="0"/>
              </a:rPr>
              <a:t>Let’s create emails people </a:t>
            </a:r>
            <a:r>
              <a:rPr lang="en-US" sz="2000" b="1" spc="11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" panose="020B0503020202020204" pitchFamily="34" charset="0"/>
              </a:rPr>
              <a:t>enjoy</a:t>
            </a:r>
            <a:r>
              <a:rPr lang="en-US" sz="2000" spc="11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" panose="020B0503020202020204" pitchFamily="34" charset="0"/>
              </a:rPr>
              <a:t>.</a:t>
            </a:r>
            <a:endParaRPr lang="en-US" sz="1100" spc="110" dirty="0">
              <a:solidFill>
                <a:schemeClr val="tx1">
                  <a:lumMod val="75000"/>
                  <a:lumOff val="25000"/>
                </a:schemeClr>
              </a:solidFill>
              <a:latin typeface="Avenir Next" panose="020B0503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459FE2-3C5C-B74B-B6A6-1416132C8E33}"/>
              </a:ext>
            </a:extLst>
          </p:cNvPr>
          <p:cNvSpPr txBox="1"/>
          <p:nvPr/>
        </p:nvSpPr>
        <p:spPr>
          <a:xfrm>
            <a:off x="479864" y="2272232"/>
            <a:ext cx="9757459" cy="3443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3200" spc="11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Medium" panose="020B0503020202020204" pitchFamily="34" charset="0"/>
              </a:rPr>
              <a:t>The One Thing Everyone Hates</a:t>
            </a:r>
          </a:p>
          <a:p>
            <a:pPr marL="914400" lvl="1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3200" spc="11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Medium" panose="020B0503020202020204" pitchFamily="34" charset="0"/>
              </a:rPr>
              <a:t>Promise value in your subject lines</a:t>
            </a:r>
          </a:p>
          <a:p>
            <a:pPr marL="914400" lvl="1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3200" spc="11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Medium" panose="020B0503020202020204" pitchFamily="34" charset="0"/>
              </a:rPr>
              <a:t>Deliver (some) value in the email itself</a:t>
            </a:r>
            <a:br>
              <a:rPr lang="en-US" sz="3200" spc="11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Medium" panose="020B0503020202020204" pitchFamily="34" charset="0"/>
              </a:rPr>
            </a:br>
            <a:endParaRPr lang="en-US" sz="3200" spc="110" dirty="0">
              <a:solidFill>
                <a:schemeClr val="tx1">
                  <a:lumMod val="75000"/>
                  <a:lumOff val="25000"/>
                </a:schemeClr>
              </a:solidFill>
              <a:latin typeface="Avenir Next Medium" panose="020B0503020202020204" pitchFamily="34" charset="0"/>
            </a:endParaRPr>
          </a:p>
          <a:p>
            <a:pPr>
              <a:lnSpc>
                <a:spcPct val="114000"/>
              </a:lnSpc>
            </a:pPr>
            <a:r>
              <a:rPr lang="en-US" sz="3200" spc="11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Medium" panose="020B0503020202020204" pitchFamily="34" charset="0"/>
              </a:rPr>
              <a:t>Good emails should be more than a series of breadcrumbs (links).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6589FDA-A1E5-0449-A9E2-712ECCD1A058}"/>
              </a:ext>
            </a:extLst>
          </p:cNvPr>
          <p:cNvSpPr/>
          <p:nvPr/>
        </p:nvSpPr>
        <p:spPr>
          <a:xfrm>
            <a:off x="568766" y="2103055"/>
            <a:ext cx="1800346" cy="56201"/>
          </a:xfrm>
          <a:prstGeom prst="rect">
            <a:avLst/>
          </a:prstGeom>
          <a:solidFill>
            <a:srgbClr val="F05D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339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3C3E4AA-576C-9B47-9632-5C0EA97EE03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"/>
          </a:blip>
          <a:stretch>
            <a:fillRect/>
          </a:stretch>
        </p:blipFill>
        <p:spPr>
          <a:xfrm rot="405162">
            <a:off x="6513901" y="815835"/>
            <a:ext cx="5295780" cy="529578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0DA1EB4-F9B7-9A42-9049-CA5CE330F623}"/>
              </a:ext>
            </a:extLst>
          </p:cNvPr>
          <p:cNvSpPr txBox="1"/>
          <p:nvPr/>
        </p:nvSpPr>
        <p:spPr>
          <a:xfrm>
            <a:off x="479864" y="1702945"/>
            <a:ext cx="97574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pc="11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" panose="020B0503020202020204" pitchFamily="34" charset="0"/>
              </a:rPr>
              <a:t>Let’s create emails people </a:t>
            </a:r>
            <a:r>
              <a:rPr lang="en-US" sz="2000" b="1" spc="11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" panose="020B0503020202020204" pitchFamily="34" charset="0"/>
              </a:rPr>
              <a:t>enjoy</a:t>
            </a:r>
            <a:r>
              <a:rPr lang="en-US" sz="2000" spc="11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" panose="020B0503020202020204" pitchFamily="34" charset="0"/>
              </a:rPr>
              <a:t>.</a:t>
            </a:r>
            <a:endParaRPr lang="en-US" sz="1100" spc="110" dirty="0">
              <a:solidFill>
                <a:schemeClr val="tx1">
                  <a:lumMod val="75000"/>
                  <a:lumOff val="25000"/>
                </a:schemeClr>
              </a:solidFill>
              <a:latin typeface="Avenir Next" panose="020B0503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459FE2-3C5C-B74B-B6A6-1416132C8E33}"/>
              </a:ext>
            </a:extLst>
          </p:cNvPr>
          <p:cNvSpPr txBox="1"/>
          <p:nvPr/>
        </p:nvSpPr>
        <p:spPr>
          <a:xfrm>
            <a:off x="479864" y="2272232"/>
            <a:ext cx="9757459" cy="400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3200" spc="11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Medium" panose="020B0503020202020204" pitchFamily="34" charset="0"/>
              </a:rPr>
              <a:t>Morehead-Cain’s email newsletter:</a:t>
            </a:r>
          </a:p>
          <a:p>
            <a:pPr marL="914400" lvl="1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3200" spc="11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Medium" panose="020B0503020202020204" pitchFamily="34" charset="0"/>
              </a:rPr>
              <a:t>2,900+ delivered every month</a:t>
            </a:r>
          </a:p>
          <a:p>
            <a:pPr marL="914400" lvl="1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3200" spc="11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Medium" panose="020B0503020202020204" pitchFamily="34" charset="0"/>
              </a:rPr>
              <a:t>49 percent open rate</a:t>
            </a:r>
          </a:p>
          <a:p>
            <a:pPr marL="914400" lvl="1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3200" spc="11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Medium" panose="020B0503020202020204" pitchFamily="34" charset="0"/>
              </a:rPr>
              <a:t>10.5 percent click rate</a:t>
            </a:r>
          </a:p>
          <a:p>
            <a:pPr marL="914400" lvl="1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3200" spc="11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Medium" panose="020B0503020202020204" pitchFamily="34" charset="0"/>
              </a:rPr>
              <a:t>21.4 percent open-to-click rate</a:t>
            </a:r>
          </a:p>
          <a:p>
            <a:pPr marL="914400" lvl="1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3200" spc="11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Medium" panose="020B0503020202020204" pitchFamily="34" charset="0"/>
              </a:rPr>
              <a:t>0 unsubscribes since August 2018</a:t>
            </a:r>
            <a:br>
              <a:rPr lang="en-US" sz="3200" spc="11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Medium" panose="020B0503020202020204" pitchFamily="34" charset="0"/>
              </a:rPr>
            </a:br>
            <a:endParaRPr lang="en-US" sz="3200" spc="110" dirty="0">
              <a:solidFill>
                <a:schemeClr val="tx1">
                  <a:lumMod val="75000"/>
                  <a:lumOff val="25000"/>
                </a:schemeClr>
              </a:solidFill>
              <a:latin typeface="Avenir Next Medium" panose="020B0503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0AF6D4B-B9BD-454A-881E-0BCF25D3EC99}"/>
              </a:ext>
            </a:extLst>
          </p:cNvPr>
          <p:cNvSpPr/>
          <p:nvPr/>
        </p:nvSpPr>
        <p:spPr>
          <a:xfrm>
            <a:off x="568766" y="2103055"/>
            <a:ext cx="1800346" cy="56201"/>
          </a:xfrm>
          <a:prstGeom prst="rect">
            <a:avLst/>
          </a:prstGeom>
          <a:solidFill>
            <a:srgbClr val="F05D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02C141-65BA-4240-BCC9-E8A137C0B4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359" y="2709582"/>
            <a:ext cx="10521481" cy="1438835"/>
          </a:xfrm>
          <a:prstGeom prst="rect">
            <a:avLst/>
          </a:prstGeom>
          <a:effectLst>
            <a:outerShdw blurRad="190500" dist="38100" sx="102000" sy="102000" algn="ctr" rotWithShape="0">
              <a:prstClr val="black">
                <a:alpha val="1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42927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3C3E4AA-576C-9B47-9632-5C0EA97EE03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"/>
          </a:blip>
          <a:stretch>
            <a:fillRect/>
          </a:stretch>
        </p:blipFill>
        <p:spPr>
          <a:xfrm rot="405162">
            <a:off x="6513901" y="815835"/>
            <a:ext cx="5295780" cy="529578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0DA1EB4-F9B7-9A42-9049-CA5CE330F623}"/>
              </a:ext>
            </a:extLst>
          </p:cNvPr>
          <p:cNvSpPr txBox="1"/>
          <p:nvPr/>
        </p:nvSpPr>
        <p:spPr>
          <a:xfrm>
            <a:off x="479864" y="1702945"/>
            <a:ext cx="97574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pc="11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" panose="020B0503020202020204" pitchFamily="34" charset="0"/>
              </a:rPr>
              <a:t>Let’s create </a:t>
            </a:r>
            <a:r>
              <a:rPr lang="en-US" sz="2000" b="1" spc="11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" panose="020B0503020202020204" pitchFamily="34" charset="0"/>
              </a:rPr>
              <a:t>engaging </a:t>
            </a:r>
            <a:r>
              <a:rPr lang="en-US" sz="2000" spc="11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" panose="020B0503020202020204" pitchFamily="34" charset="0"/>
              </a:rPr>
              <a:t>social media posts.</a:t>
            </a:r>
            <a:endParaRPr lang="en-US" sz="1100" spc="110" dirty="0">
              <a:solidFill>
                <a:schemeClr val="tx1">
                  <a:lumMod val="75000"/>
                  <a:lumOff val="25000"/>
                </a:schemeClr>
              </a:solidFill>
              <a:latin typeface="Avenir Next" panose="020B0503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459FE2-3C5C-B74B-B6A6-1416132C8E33}"/>
              </a:ext>
            </a:extLst>
          </p:cNvPr>
          <p:cNvSpPr txBox="1"/>
          <p:nvPr/>
        </p:nvSpPr>
        <p:spPr>
          <a:xfrm>
            <a:off x="479864" y="2272232"/>
            <a:ext cx="9757459" cy="2882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3200" spc="11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Medium" panose="020B0503020202020204" pitchFamily="34" charset="0"/>
              </a:rPr>
              <a:t>Every social network has its own audiences, quirks, and rules of engagement. Play to them!</a:t>
            </a:r>
          </a:p>
          <a:p>
            <a:pPr marL="914400" lvl="1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3200" spc="11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Medium" panose="020B0503020202020204" pitchFamily="34" charset="0"/>
              </a:rPr>
              <a:t>Give each its own mission statement</a:t>
            </a:r>
          </a:p>
          <a:p>
            <a:pPr marL="914400" lvl="1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3200" spc="11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Medium" panose="020B0503020202020204" pitchFamily="34" charset="0"/>
              </a:rPr>
              <a:t>Consistency is key…</a:t>
            </a:r>
          </a:p>
          <a:p>
            <a:pPr marL="914400" lvl="1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3200" spc="11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Medium" panose="020B0503020202020204" pitchFamily="34" charset="0"/>
              </a:rPr>
              <a:t>…but quality is crucial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E9D9FF-0751-E944-ACCA-412A6F7D5E71}"/>
              </a:ext>
            </a:extLst>
          </p:cNvPr>
          <p:cNvSpPr/>
          <p:nvPr/>
        </p:nvSpPr>
        <p:spPr>
          <a:xfrm>
            <a:off x="568766" y="2103055"/>
            <a:ext cx="1800346" cy="56201"/>
          </a:xfrm>
          <a:prstGeom prst="rect">
            <a:avLst/>
          </a:prstGeom>
          <a:solidFill>
            <a:srgbClr val="F05D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079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3C3E4AA-576C-9B47-9632-5C0EA97EE03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"/>
          </a:blip>
          <a:stretch>
            <a:fillRect/>
          </a:stretch>
        </p:blipFill>
        <p:spPr>
          <a:xfrm rot="405162">
            <a:off x="6513901" y="815835"/>
            <a:ext cx="5295780" cy="529578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0DA1EB4-F9B7-9A42-9049-CA5CE330F623}"/>
              </a:ext>
            </a:extLst>
          </p:cNvPr>
          <p:cNvSpPr txBox="1"/>
          <p:nvPr/>
        </p:nvSpPr>
        <p:spPr>
          <a:xfrm>
            <a:off x="479864" y="1702945"/>
            <a:ext cx="97574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pc="11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" panose="020B0503020202020204" pitchFamily="34" charset="0"/>
              </a:rPr>
              <a:t>Let’s get started, </a:t>
            </a:r>
            <a:r>
              <a:rPr lang="en-US" sz="2000" b="1" spc="11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" panose="020B0503020202020204" pitchFamily="34" charset="0"/>
              </a:rPr>
              <a:t>right now</a:t>
            </a:r>
            <a:r>
              <a:rPr lang="en-US" sz="2000" spc="11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" panose="020B0503020202020204" pitchFamily="34" charset="0"/>
              </a:rPr>
              <a:t>.</a:t>
            </a:r>
            <a:endParaRPr lang="en-US" sz="1100" spc="110" dirty="0">
              <a:solidFill>
                <a:schemeClr val="tx1">
                  <a:lumMod val="75000"/>
                  <a:lumOff val="25000"/>
                </a:schemeClr>
              </a:solidFill>
              <a:latin typeface="Avenir Next" panose="020B0503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459FE2-3C5C-B74B-B6A6-1416132C8E33}"/>
              </a:ext>
            </a:extLst>
          </p:cNvPr>
          <p:cNvSpPr txBox="1"/>
          <p:nvPr/>
        </p:nvSpPr>
        <p:spPr>
          <a:xfrm>
            <a:off x="479864" y="2272232"/>
            <a:ext cx="9757459" cy="400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3200" spc="11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Medium" panose="020B0503020202020204" pitchFamily="34" charset="0"/>
              </a:rPr>
              <a:t>What can we do today?</a:t>
            </a:r>
          </a:p>
          <a:p>
            <a:pPr marL="914400" lvl="1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3200" spc="11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Medium" panose="020B0503020202020204" pitchFamily="34" charset="0"/>
              </a:rPr>
              <a:t>Strive to understand your readers’ problems and offer solutions</a:t>
            </a:r>
          </a:p>
          <a:p>
            <a:pPr marL="914400" lvl="1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3200" spc="11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Medium" panose="020B0503020202020204" pitchFamily="34" charset="0"/>
              </a:rPr>
              <a:t>Personalize your drafts</a:t>
            </a:r>
          </a:p>
          <a:p>
            <a:pPr marL="914400" lvl="1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3200" spc="11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Medium" panose="020B0503020202020204" pitchFamily="34" charset="0"/>
              </a:rPr>
              <a:t>Write clearer</a:t>
            </a:r>
          </a:p>
          <a:p>
            <a:pPr marL="1371600" lvl="2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3200" spc="11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Medium" panose="020B0503020202020204" pitchFamily="34" charset="0"/>
              </a:rPr>
              <a:t>Use contractions</a:t>
            </a:r>
          </a:p>
          <a:p>
            <a:pPr marL="1371600" lvl="2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3200" spc="11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Medium" panose="020B0503020202020204" pitchFamily="34" charset="0"/>
              </a:rPr>
              <a:t>Ditch adverbs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9FCB615-5A5F-1C4E-97B3-334798904788}"/>
              </a:ext>
            </a:extLst>
          </p:cNvPr>
          <p:cNvSpPr/>
          <p:nvPr/>
        </p:nvSpPr>
        <p:spPr>
          <a:xfrm>
            <a:off x="568766" y="2103055"/>
            <a:ext cx="1800346" cy="56201"/>
          </a:xfrm>
          <a:prstGeom prst="rect">
            <a:avLst/>
          </a:prstGeom>
          <a:solidFill>
            <a:srgbClr val="F05D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701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3C3E4AA-576C-9B47-9632-5C0EA97EE03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</a:blip>
          <a:stretch>
            <a:fillRect/>
          </a:stretch>
        </p:blipFill>
        <p:spPr>
          <a:xfrm rot="405162">
            <a:off x="6513901" y="815835"/>
            <a:ext cx="5295780" cy="529578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0DA1EB4-F9B7-9A42-9049-CA5CE330F623}"/>
              </a:ext>
            </a:extLst>
          </p:cNvPr>
          <p:cNvSpPr txBox="1"/>
          <p:nvPr/>
        </p:nvSpPr>
        <p:spPr>
          <a:xfrm>
            <a:off x="479864" y="1702945"/>
            <a:ext cx="97574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pc="11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" panose="020B0503020202020204" pitchFamily="34" charset="0"/>
              </a:rPr>
              <a:t>There are great </a:t>
            </a:r>
            <a:r>
              <a:rPr lang="en-US" sz="2000" b="1" spc="11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" panose="020B0503020202020204" pitchFamily="34" charset="0"/>
              </a:rPr>
              <a:t>resources</a:t>
            </a:r>
            <a:r>
              <a:rPr lang="en-US" sz="2000" spc="11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" panose="020B0503020202020204" pitchFamily="34" charset="0"/>
              </a:rPr>
              <a:t> out there.</a:t>
            </a:r>
            <a:endParaRPr lang="en-US" sz="1100" spc="110" dirty="0">
              <a:solidFill>
                <a:schemeClr val="tx1">
                  <a:lumMod val="75000"/>
                  <a:lumOff val="25000"/>
                </a:schemeClr>
              </a:solidFill>
              <a:latin typeface="Avenir Next" panose="020B0503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459FE2-3C5C-B74B-B6A6-1416132C8E33}"/>
              </a:ext>
            </a:extLst>
          </p:cNvPr>
          <p:cNvSpPr txBox="1"/>
          <p:nvPr/>
        </p:nvSpPr>
        <p:spPr>
          <a:xfrm>
            <a:off x="479864" y="2272232"/>
            <a:ext cx="9757459" cy="2882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3200" spc="11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Next Medium" panose="020B0503020202020204" pitchFamily="34" charset="0"/>
              </a:rPr>
              <a:t>Readable.io</a:t>
            </a:r>
            <a:endParaRPr lang="en-US" sz="3200" spc="110" dirty="0">
              <a:solidFill>
                <a:schemeClr val="tx1">
                  <a:lumMod val="75000"/>
                  <a:lumOff val="25000"/>
                </a:schemeClr>
              </a:solidFill>
              <a:latin typeface="Avenir Next Medium" panose="020B0503020202020204" pitchFamily="34" charset="0"/>
            </a:endParaRPr>
          </a:p>
          <a:p>
            <a:pPr marL="914400" lvl="1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3200" spc="11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Medium" panose="020B0503020202020204" pitchFamily="34" charset="0"/>
              </a:rPr>
              <a:t>Really Good Emails</a:t>
            </a:r>
          </a:p>
          <a:p>
            <a:pPr marL="914400" lvl="1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3200" spc="11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Next Medium" panose="020B0503020202020204" pitchFamily="34" charset="0"/>
              </a:rPr>
              <a:t>Coschedule</a:t>
            </a:r>
            <a:endParaRPr lang="en-US" sz="3200" spc="110" dirty="0">
              <a:solidFill>
                <a:schemeClr val="tx1">
                  <a:lumMod val="75000"/>
                  <a:lumOff val="25000"/>
                </a:schemeClr>
              </a:solidFill>
              <a:latin typeface="Avenir Next Medium" panose="020B0503020202020204" pitchFamily="34" charset="0"/>
            </a:endParaRPr>
          </a:p>
          <a:p>
            <a:pPr marL="1371600" lvl="2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3200" spc="11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Medium" panose="020B0503020202020204" pitchFamily="34" charset="0"/>
              </a:rPr>
              <a:t>Headline, Subject Line, and Social Media Post Analyzers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1541692-D327-D54A-8F7F-46B5DFEA7723}"/>
              </a:ext>
            </a:extLst>
          </p:cNvPr>
          <p:cNvSpPr/>
          <p:nvPr/>
        </p:nvSpPr>
        <p:spPr>
          <a:xfrm>
            <a:off x="568766" y="2103055"/>
            <a:ext cx="1800346" cy="56201"/>
          </a:xfrm>
          <a:prstGeom prst="rect">
            <a:avLst/>
          </a:prstGeom>
          <a:solidFill>
            <a:srgbClr val="F05D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31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F8A579F9-8E7C-5041-8247-F687AE05770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405162">
            <a:off x="6513901" y="815835"/>
            <a:ext cx="5295780" cy="529578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4814F63-15FE-704E-946A-E1A74C400871}"/>
              </a:ext>
            </a:extLst>
          </p:cNvPr>
          <p:cNvSpPr txBox="1"/>
          <p:nvPr/>
        </p:nvSpPr>
        <p:spPr>
          <a:xfrm>
            <a:off x="0" y="6066043"/>
            <a:ext cx="609600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spc="120" dirty="0" err="1">
                <a:solidFill>
                  <a:srgbClr val="373737"/>
                </a:solidFill>
                <a:latin typeface="Avenir Next" panose="020B0503020202020204" pitchFamily="34" charset="0"/>
                <a:ea typeface="Apple Color Emoji" pitchFamily="2" charset="0"/>
              </a:rPr>
              <a:t>brendan@moreheadcain.org</a:t>
            </a:r>
            <a:endParaRPr lang="en-US" sz="1600" spc="120" dirty="0">
              <a:solidFill>
                <a:srgbClr val="373737"/>
              </a:solidFill>
              <a:latin typeface="Avenir Next" panose="020B0503020202020204" pitchFamily="34" charset="0"/>
              <a:ea typeface="Apple Color Emoji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0DA1EB4-F9B7-9A42-9049-CA5CE330F623}"/>
              </a:ext>
            </a:extLst>
          </p:cNvPr>
          <p:cNvSpPr txBox="1"/>
          <p:nvPr/>
        </p:nvSpPr>
        <p:spPr>
          <a:xfrm>
            <a:off x="0" y="2575382"/>
            <a:ext cx="61341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pc="150" dirty="0">
                <a:solidFill>
                  <a:srgbClr val="373737"/>
                </a:solidFill>
                <a:latin typeface="Avenir Next Ultra Light" panose="020B0203020202020204" pitchFamily="34" charset="77"/>
              </a:rPr>
              <a:t>What would you like to know?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0DEEFCD-54D5-614A-8050-66450040F40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7000"/>
          </a:blip>
          <a:stretch>
            <a:fillRect/>
          </a:stretch>
        </p:blipFill>
        <p:spPr>
          <a:xfrm>
            <a:off x="1278091" y="6123404"/>
            <a:ext cx="211526" cy="211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0337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9742</TotalTime>
  <Words>170</Words>
  <Application>Microsoft Office PowerPoint</Application>
  <PresentationFormat>Widescreen</PresentationFormat>
  <Paragraphs>34</Paragraphs>
  <Slides>7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Avenir Next Ultra Light</vt:lpstr>
      <vt:lpstr>Calibri Light</vt:lpstr>
      <vt:lpstr>Arial</vt:lpstr>
      <vt:lpstr>Avenir Next</vt:lpstr>
      <vt:lpstr>Avenir Next Medium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brendan foley</dc:creator>
  <cp:keywords/>
  <dc:description/>
  <cp:lastModifiedBy>Underhill, Rachell</cp:lastModifiedBy>
  <cp:revision>55</cp:revision>
  <dcterms:created xsi:type="dcterms:W3CDTF">2019-01-11T02:24:36Z</dcterms:created>
  <dcterms:modified xsi:type="dcterms:W3CDTF">2019-01-18T21:56:22Z</dcterms:modified>
  <cp:category/>
</cp:coreProperties>
</file>